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notesMasterIdLst>
    <p:notesMasterId r:id="rId45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90" r:id="rId41"/>
    <p:sldId id="289" r:id="rId42"/>
    <p:sldId id="291" r:id="rId43"/>
    <p:sldId id="292" r:id="rId44"/>
  </p:sldIdLst>
  <p:sldSz cx="9144000" cy="6858000" type="screen4x3"/>
  <p:notesSz cx="7559675" cy="106918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4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85B53-F6FD-4633-B749-CD747D1F42B9}" type="datetimeFigureOut">
              <a:rPr lang="zh-TW" altLang="en-US" smtClean="0"/>
              <a:t>2019/1/9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36F09-EE9E-4BE4-8C9C-A6A1043E87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658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在使用 </a:t>
            </a:r>
            <a:r>
              <a:rPr lang="en-US" altLang="zh-TW" dirty="0" err="1" smtClean="0"/>
              <a:t>Git</a:t>
            </a:r>
            <a:r>
              <a:rPr lang="en-US" altLang="zh-TW" dirty="0" smtClean="0"/>
              <a:t> </a:t>
            </a:r>
            <a:r>
              <a:rPr lang="zh-TW" altLang="en-US" dirty="0" smtClean="0"/>
              <a:t>版本控管的過程中，有些很基本的觀念必須被建立，這樣才能更有效率也更有意義的學下去。有清楚且正確的觀念支持，不但有助於你學習 </a:t>
            </a:r>
            <a:r>
              <a:rPr lang="en-US" altLang="zh-TW" dirty="0" err="1" smtClean="0"/>
              <a:t>Git</a:t>
            </a:r>
            <a:r>
              <a:rPr lang="en-US" altLang="zh-TW" dirty="0" smtClean="0"/>
              <a:t> </a:t>
            </a:r>
            <a:r>
              <a:rPr lang="zh-TW" altLang="en-US" dirty="0" smtClean="0"/>
              <a:t>指令操作，更重要的是，學習 </a:t>
            </a:r>
            <a:r>
              <a:rPr lang="en-US" altLang="zh-TW" dirty="0" err="1" smtClean="0"/>
              <a:t>Git</a:t>
            </a:r>
            <a:r>
              <a:rPr lang="en-US" altLang="zh-TW" dirty="0" smtClean="0"/>
              <a:t> </a:t>
            </a:r>
            <a:r>
              <a:rPr lang="zh-TW" altLang="en-US" dirty="0" smtClean="0"/>
              <a:t>相關知識也會更加上手。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36F09-EE9E-4BE4-8C9C-A6A1043E874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6313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0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請按這裡編輯題名文字格式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請按這裡編輯題名文字格式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請按這裡編輯題名文字格式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請按這裡編輯題名文字格式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請按這裡編輯題名文字格式</a:t>
            </a: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請按這裡編輯題名文字格式</a:t>
            </a: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請按這裡編輯題名文字格式</a:t>
            </a: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請按這裡編輯大綱文字格式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685800" y="1122480"/>
            <a:ext cx="7770240" cy="238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Git</a:t>
            </a:r>
            <a:endParaRPr lang="en-US" sz="6000" b="0" strike="noStrike" spc="-1">
              <a:latin typeface="Noto Sans CJK TC Regular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143000" y="3602160"/>
            <a:ext cx="6855840" cy="165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特色</a:t>
            </a:r>
            <a:endParaRPr lang="en-US" sz="4400" b="0" strike="noStrike" spc="-1">
              <a:latin typeface="Noto Sans CJK TC Regular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457200" y="1532520"/>
            <a:ext cx="8227800" cy="58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支援非線性開發模式</a:t>
            </a:r>
            <a:endParaRPr lang="en-US" sz="3200" b="0" strike="noStrike" spc="-1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分散式開發模式</a:t>
            </a:r>
            <a:endParaRPr lang="en-US" sz="3200" b="0" strike="noStrike" spc="-1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相容性高</a:t>
            </a:r>
            <a:endParaRPr lang="en-US" sz="3200" b="0" strike="noStrike" spc="-1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有效處理大型專案</a:t>
            </a:r>
            <a:endParaRPr lang="en-US" sz="3200" b="0" strike="noStrike" spc="-1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歷史紀錄保護</a:t>
            </a:r>
            <a:endParaRPr lang="en-US" sz="3200" b="0" strike="noStrike" spc="-1">
              <a:latin typeface="Noto Sans CJK TC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特色</a:t>
            </a:r>
            <a:endParaRPr lang="en-US" sz="4400" b="0" strike="noStrike" spc="-1">
              <a:latin typeface="Noto Sans CJK TC Regular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457200" y="1532520"/>
            <a:ext cx="8227800" cy="58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工具集架構</a:t>
            </a:r>
            <a:endParaRPr lang="en-US" sz="3200" b="0" strike="noStrike" spc="-1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彈性合併策略</a:t>
            </a:r>
            <a:endParaRPr lang="en-US" sz="3200" b="0" strike="noStrike" spc="-1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被動垃圾回收機制</a:t>
            </a:r>
            <a:endParaRPr lang="en-US" sz="3200" b="0" strike="noStrike" spc="-1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定期的封裝物件</a:t>
            </a:r>
            <a:endParaRPr lang="en-US" sz="3200" b="0" strike="noStrike" spc="-1">
              <a:latin typeface="Noto Sans CJK TC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重點事項</a:t>
            </a:r>
            <a:endParaRPr lang="en-US" sz="4400" b="0" strike="noStrike" spc="-1">
              <a:latin typeface="Noto Sans CJK TC Regular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無須伺服器</a:t>
            </a:r>
            <a:endParaRPr lang="en-US" sz="3200" b="0" strike="noStrike" spc="-1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速度快</a:t>
            </a:r>
            <a:endParaRPr lang="en-US" sz="3200" b="0" strike="noStrike" spc="-1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沒有權限控制，只有存取遠端的權限</a:t>
            </a:r>
            <a:endParaRPr lang="en-US" sz="3200" b="0" strike="noStrike" spc="-1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強悍的合併追蹤能力</a:t>
            </a:r>
            <a:endParaRPr lang="en-US" sz="3200" b="0" strike="noStrike" spc="-1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多人合併只須共用儲存庫即可運作</a:t>
            </a:r>
            <a:endParaRPr lang="en-US" sz="3200" b="0" strike="noStrike" spc="-1">
              <a:latin typeface="Noto Sans CJK TC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623880" y="1709640"/>
            <a:ext cx="8518680" cy="285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第二天</a:t>
            </a:r>
            <a:endParaRPr lang="en-US" sz="6000" b="0" strike="noStrike" spc="-1">
              <a:latin typeface="Noto Sans CJK TC Regular"/>
            </a:endParaRPr>
          </a:p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Windows Git工具</a:t>
            </a:r>
            <a:endParaRPr lang="en-US" sz="6000" b="0" strike="noStrike" spc="-1">
              <a:latin typeface="Noto Sans CJK TC Regular"/>
            </a:endParaRPr>
          </a:p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與</a:t>
            </a:r>
            <a:endParaRPr lang="en-US" sz="6000" b="0" strike="noStrike" spc="-1">
              <a:latin typeface="Noto Sans CJK TC Regular"/>
            </a:endParaRPr>
          </a:p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Linux Git工具</a:t>
            </a:r>
            <a:endParaRPr lang="en-US" sz="6000" b="0" strike="noStrike" spc="-1">
              <a:latin typeface="Noto Sans CJK TC Regular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623880" y="4589640"/>
            <a:ext cx="7884720" cy="149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Windows</a:t>
            </a:r>
            <a:endParaRPr lang="en-US" sz="4400" b="0" strike="noStrike" spc="-1">
              <a:latin typeface="Noto Sans CJK TC Regular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Git</a:t>
            </a:r>
            <a:endParaRPr lang="en-US" sz="3200" b="0" strike="noStrike" spc="-1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GitHub Desktop</a:t>
            </a:r>
            <a:endParaRPr lang="en-US" sz="3200" b="0" strike="noStrike" spc="-1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Atom</a:t>
            </a:r>
            <a:endParaRPr lang="en-US" sz="3200" b="0" strike="noStrike" spc="-1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SourceTree</a:t>
            </a:r>
            <a:endParaRPr lang="en-US" sz="3200" b="0" strike="noStrike" spc="-1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TortoiseGit</a:t>
            </a:r>
            <a:endParaRPr lang="en-US" sz="3200" b="0" strike="noStrike" spc="-1">
              <a:latin typeface="Noto Sans CJK TC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Linux</a:t>
            </a:r>
            <a:endParaRPr lang="en-US" sz="4400" b="0" strike="noStrike" spc="-1">
              <a:latin typeface="Noto Sans CJK TC Regular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Git</a:t>
            </a:r>
            <a:endParaRPr lang="en-US" sz="3200" b="0" strike="noStrike" spc="-1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Atom</a:t>
            </a:r>
            <a:endParaRPr lang="en-US" sz="3200" b="0" strike="noStrike" spc="-1">
              <a:latin typeface="Noto Sans CJK TC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623880" y="1709640"/>
            <a:ext cx="7884720" cy="285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Noto Sans CJK TC Regular"/>
                <a:ea typeface="Noto Sans CJK TC Regular"/>
              </a:rPr>
              <a:t>第三天</a:t>
            </a:r>
            <a:r>
              <a:t/>
            </a:r>
            <a:br/>
            <a:r>
              <a:rPr lang="en-US" sz="6000" b="0" strike="noStrike" spc="-1">
                <a:solidFill>
                  <a:srgbClr val="000000"/>
                </a:solidFill>
                <a:latin typeface="Noto Sans CJK TC Regular"/>
                <a:ea typeface="Noto Sans CJK TC Regular"/>
              </a:rPr>
              <a:t>建立儲存庫</a:t>
            </a:r>
            <a:endParaRPr lang="en-US" sz="6000" b="0" strike="noStrike" spc="-1">
              <a:latin typeface="Noto Sans CJK TC Regular"/>
              <a:ea typeface="Noto Sans CJK TC Regular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623880" y="4589640"/>
            <a:ext cx="7884720" cy="149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建立儲存庫</a:t>
            </a:r>
            <a:endParaRPr lang="en-US" sz="4400" b="0" strike="noStrike" spc="-1">
              <a:latin typeface="Noto Sans CJK TC Regular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移動到指定路徑</a:t>
            </a:r>
            <a:endParaRPr lang="en-US" sz="3200" b="0" strike="noStrike" spc="-1">
              <a:latin typeface="Noto Sans CJK TC Regula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cd /d/</a:t>
            </a:r>
            <a:endParaRPr lang="en-US" sz="3200" b="0" strike="noStrike" spc="-1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創建資料夾</a:t>
            </a:r>
            <a:endParaRPr lang="en-US" sz="3200" b="0" strike="noStrike" spc="-1">
              <a:latin typeface="Noto Sans CJK TC Regula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mkdir git-demo</a:t>
            </a:r>
            <a:endParaRPr lang="en-US" sz="3200" b="0" strike="noStrike" spc="-1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建立儲存庫</a:t>
            </a:r>
            <a:endParaRPr lang="en-US" sz="3200" b="0" strike="noStrike" spc="-1">
              <a:latin typeface="Noto Sans CJK TC Regula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git init</a:t>
            </a:r>
            <a:endParaRPr lang="en-US" sz="3200" b="0" strike="noStrike" spc="-1">
              <a:latin typeface="Noto Sans CJK TC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複製儲存庫</a:t>
            </a:r>
            <a:endParaRPr lang="en-US" sz="4400" b="0" strike="noStrike" spc="-1">
              <a:latin typeface="Noto Sans CJK TC Regular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複製儲存庫</a:t>
            </a:r>
            <a:endParaRPr lang="en-US" sz="3200" b="0" strike="noStrike" spc="-1">
              <a:latin typeface="Noto Sans CJK TC Regula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git clone [REPOSITORY_URI]</a:t>
            </a:r>
            <a:endParaRPr lang="en-US" sz="3200" b="0" strike="noStrike" spc="-1">
              <a:latin typeface="Noto Sans CJK TC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建立裸儲存庫</a:t>
            </a:r>
            <a:endParaRPr lang="en-US" sz="4400" b="0" strike="noStrike" spc="-1">
              <a:latin typeface="Noto Sans CJK TC Regular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建立時會在目前目錄裡面建立</a:t>
            </a:r>
            <a:endParaRPr lang="en-US" sz="3200" b="0" strike="noStrike" spc="-1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建立新的裸儲存庫</a:t>
            </a:r>
            <a:endParaRPr lang="en-US" sz="3200" b="0" strike="noStrike" spc="-1">
              <a:latin typeface="Noto Sans CJK TC Regula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Noto Sans CJK TC Regular"/>
              </a:rPr>
              <a:t>git init –bare</a:t>
            </a:r>
            <a:endParaRPr lang="en-US" sz="3200" b="0" strike="noStrike" spc="-1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使用Clone製作裸儲存庫</a:t>
            </a:r>
            <a:endParaRPr lang="en-US" sz="3200" b="0" strike="noStrike" spc="-1">
              <a:latin typeface="Noto Sans CJK TC Regula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Noto Sans CJK TC Regular"/>
              </a:rPr>
              <a:t>git clone –bare </a:t>
            </a: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[REPOSITORY_URI]</a:t>
            </a:r>
            <a:endParaRPr lang="en-US" sz="3200" b="0" strike="noStrike" spc="-1">
              <a:latin typeface="Noto Sans CJK TC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623880" y="1709640"/>
            <a:ext cx="7884720" cy="285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b="0" strike="noStrike" spc="-1" dirty="0" err="1">
                <a:solidFill>
                  <a:srgbClr val="000000"/>
                </a:solidFill>
                <a:latin typeface="Noto Sans CJK TC Regular"/>
                <a:ea typeface="Noto Sans CJK TC Regular"/>
              </a:rPr>
              <a:t>第一天</a:t>
            </a:r>
            <a:r>
              <a:rPr dirty="0"/>
              <a:t/>
            </a:r>
            <a:br>
              <a:rPr dirty="0"/>
            </a:br>
            <a:r>
              <a:rPr lang="en-US" sz="6000" b="0" strike="noStrike" spc="-1" dirty="0" err="1">
                <a:solidFill>
                  <a:srgbClr val="000000"/>
                </a:solidFill>
                <a:latin typeface="Noto Sans CJK TC Regular"/>
                <a:ea typeface="Noto Sans CJK TC Regular"/>
              </a:rPr>
              <a:t>認識Git版本控制</a:t>
            </a:r>
            <a:endParaRPr lang="en-US" sz="6000" b="0" strike="noStrike" spc="-1" dirty="0">
              <a:latin typeface="Noto Sans CJK TC Regular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623880" y="4589640"/>
            <a:ext cx="7884720" cy="149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今日小結</a:t>
            </a:r>
            <a:endParaRPr lang="en-US" sz="4400" b="0" strike="noStrike" spc="-1">
              <a:latin typeface="Noto Sans CJK TC Regular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Noto Sans CJK TC Regular"/>
              </a:rPr>
              <a:t>git init</a:t>
            </a:r>
            <a:endParaRPr lang="en-US" sz="3200" b="0" strike="noStrike" spc="-1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Noto Sans CJK TC Regular"/>
              </a:rPr>
              <a:t>git init –bare</a:t>
            </a:r>
            <a:endParaRPr lang="en-US" sz="3200" b="0" strike="noStrike" spc="-1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Noto Sans CJK TC Regular"/>
              </a:rPr>
              <a:t>git clone</a:t>
            </a:r>
            <a:endParaRPr lang="en-US" sz="3200" b="0" strike="noStrike" spc="-1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Noto Sans CJK TC Regular"/>
              </a:rPr>
              <a:t>git clone –bare </a:t>
            </a: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[REPOSITORY_URI]</a:t>
            </a:r>
            <a:endParaRPr lang="en-US" sz="3200" b="0" strike="noStrike" spc="-1">
              <a:latin typeface="Noto Sans CJK TC Regula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3200" b="0" strike="noStrike" spc="-1">
              <a:latin typeface="Noto Sans CJK TC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623880" y="1709640"/>
            <a:ext cx="7884720" cy="285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第四天</a:t>
            </a:r>
            <a:r>
              <a:t/>
            </a:r>
            <a:br/>
            <a:r>
              <a:rPr lang="en-US" sz="60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常用的Git版本控管指令</a:t>
            </a:r>
            <a:endParaRPr lang="en-US" sz="6000" b="0" strike="noStrike" spc="-1">
              <a:latin typeface="Noto Sans CJK TC Regular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623880" y="4589640"/>
            <a:ext cx="7884720" cy="149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複習上次</a:t>
            </a:r>
            <a:endParaRPr lang="en-US" sz="4400" b="0" strike="noStrike" spc="-1">
              <a:latin typeface="Noto Sans CJK TC Regular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mkdir git-demo</a:t>
            </a:r>
            <a:endParaRPr lang="en-US" sz="3200" b="0" strike="noStrike" spc="-1">
              <a:latin typeface="Noto Sans CJK TC Regula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cd git-demo</a:t>
            </a:r>
            <a:endParaRPr lang="en-US" sz="3200" b="0" strike="noStrike" spc="-1">
              <a:latin typeface="Noto Sans CJK TC Regula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git init</a:t>
            </a:r>
            <a:endParaRPr lang="en-US" sz="3200" b="0" strike="noStrike" spc="-1">
              <a:latin typeface="Noto Sans CJK TC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複製檔案到目錄</a:t>
            </a:r>
            <a:endParaRPr lang="en-US" sz="4400" b="0" strike="noStrike" spc="-1">
              <a:latin typeface="Noto Sans CJK TC Regular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複製Learn-Git-in-30-days到git-demo</a:t>
            </a:r>
            <a:endParaRPr lang="en-US" sz="3200" b="0" strike="noStrike" spc="-1">
              <a:latin typeface="Noto Sans CJK TC Regula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cp ../Learn-Git-in-30-days/ ./</a:t>
            </a:r>
            <a:endParaRPr lang="en-US" sz="3200" b="0" strike="noStrike" spc="-1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查看目錄狀態</a:t>
            </a:r>
            <a:endParaRPr lang="en-US" sz="3200" b="0" strike="noStrike" spc="-1">
              <a:latin typeface="Noto Sans CJK TC Regula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ls -ls</a:t>
            </a:r>
            <a:endParaRPr lang="en-US" sz="3200" b="0" strike="noStrike" spc="-1">
              <a:latin typeface="Noto Sans CJK TC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常用的狀態指令</a:t>
            </a:r>
            <a:endParaRPr lang="en-US" sz="4400" b="0" strike="noStrike" spc="-1">
              <a:latin typeface="Noto Sans CJK TC Regular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查看索引狀態</a:t>
            </a:r>
            <a:endParaRPr lang="en-US" sz="3200" b="0" strike="noStrike" spc="-1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git status</a:t>
            </a:r>
            <a:endParaRPr lang="en-US" sz="3200" b="0" strike="noStrike" spc="-1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加入到索引狀態</a:t>
            </a:r>
            <a:endParaRPr lang="en-US" sz="3200" b="0" strike="noStrike" spc="-1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git add .</a:t>
            </a:r>
            <a:endParaRPr lang="en-US" sz="3200" b="0" strike="noStrike" spc="-1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重置索引狀態</a:t>
            </a:r>
            <a:endParaRPr lang="en-US" sz="3200" b="0" strike="noStrike" spc="-1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git reset</a:t>
            </a:r>
            <a:endParaRPr lang="en-US" sz="3200" b="0" strike="noStrike" spc="-1">
              <a:latin typeface="Noto Sans CJK TC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提交變更/建立版本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Noto Sans CJK TC Regular"/>
              </a:rPr>
              <a:t>建立版本</a:t>
            </a:r>
            <a:endParaRPr lang="en-US" sz="3200" b="0" strike="noStrike" spc="-1">
              <a:latin typeface="Noto Sans CJK TC Regular"/>
              <a:ea typeface="Noto Sans CJK TC Regular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Noto Sans CJK TC Regular"/>
              </a:rPr>
              <a:t>git commit</a:t>
            </a:r>
            <a:endParaRPr lang="en-US" sz="3200" b="0" strike="noStrike" spc="-1">
              <a:latin typeface="Noto Sans CJK TC Regular"/>
              <a:ea typeface="Noto Sans CJK TC Regular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Noto Sans CJK TC Regular"/>
              </a:rPr>
              <a:t>出現預設文字編輯器</a:t>
            </a:r>
            <a:endParaRPr lang="en-US" sz="3200" b="0" strike="noStrike" spc="-1">
              <a:latin typeface="Noto Sans CJK TC Regular"/>
              <a:ea typeface="Noto Sans CJK TC Regular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Noto Sans CJK TC Regular"/>
              </a:rPr>
              <a:t>必須打上「版本紀錄說明文字」(Log)</a:t>
            </a:r>
            <a:endParaRPr lang="en-US" sz="3200" b="0" strike="noStrike" spc="-1">
              <a:latin typeface="Noto Sans CJK TC Regular"/>
              <a:ea typeface="Noto Sans CJK TC Regular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Noto Sans CJK TC Regular"/>
              </a:rPr>
              <a:t> </a:t>
            </a:r>
            <a:endParaRPr lang="en-US" sz="3200" b="0" strike="noStrike" spc="-1">
              <a:latin typeface="Noto Sans CJK TC Regular"/>
              <a:ea typeface="Noto Sans CJK TC Regular"/>
            </a:endParaRPr>
          </a:p>
        </p:txBody>
      </p:sp>
      <p:pic>
        <p:nvPicPr>
          <p:cNvPr id="315" name="圖片 314"/>
          <p:cNvPicPr/>
          <p:nvPr/>
        </p:nvPicPr>
        <p:blipFill>
          <a:blip r:embed="rId2"/>
          <a:srcRect l="51499" t="10250" r="23624" b="67062"/>
          <a:stretch/>
        </p:blipFill>
        <p:spPr>
          <a:xfrm>
            <a:off x="1152000" y="4248000"/>
            <a:ext cx="6733440" cy="237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latin typeface="Noto Sans CJK TC Regular"/>
                <a:ea typeface="DejaVu Sans"/>
              </a:rPr>
              <a:t>查詢歷史紀錄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/>
                <a:ea typeface="Noto Sans CJK TC Regular"/>
              </a:rPr>
              <a:t>不使用文字編輯器提交版本</a:t>
            </a:r>
            <a:endParaRPr lang="en-US" sz="3200" b="0" strike="noStrike" spc="-1" dirty="0">
              <a:latin typeface="Noto Sans CJK TC Regular"/>
              <a:ea typeface="Noto Sans CJK TC Regular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/>
                <a:ea typeface="Noto Sans CJK TC Regular"/>
              </a:rPr>
              <a:t>git</a:t>
            </a:r>
            <a:r>
              <a:rPr lang="en-US" sz="3200" b="0" strike="noStrike" spc="-1" dirty="0">
                <a:solidFill>
                  <a:srgbClr val="000000"/>
                </a:solidFill>
                <a:latin typeface="Noto Sans CJK TC Regular"/>
                <a:ea typeface="Noto Sans CJK TC Regular"/>
              </a:rPr>
              <a:t> commit -m "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/>
                <a:ea typeface="Noto Sans CJK TC Regular"/>
              </a:rPr>
              <a:t>版本紀錄的說明文字</a:t>
            </a:r>
            <a:r>
              <a:rPr lang="en-US" sz="3200" b="0" strike="noStrike" spc="-1" dirty="0">
                <a:solidFill>
                  <a:srgbClr val="000000"/>
                </a:solidFill>
                <a:latin typeface="Noto Sans CJK TC Regular"/>
                <a:ea typeface="Noto Sans CJK TC Regular"/>
              </a:rPr>
              <a:t>"</a:t>
            </a:r>
            <a:endParaRPr lang="en-US" sz="3200" b="0" strike="noStrike" spc="-1" dirty="0">
              <a:latin typeface="Noto Sans CJK TC Regular"/>
              <a:ea typeface="Noto Sans CJK TC Regular"/>
            </a:endParaRPr>
          </a:p>
        </p:txBody>
      </p:sp>
      <p:pic>
        <p:nvPicPr>
          <p:cNvPr id="318" name="圖片 317"/>
          <p:cNvPicPr/>
          <p:nvPr/>
        </p:nvPicPr>
        <p:blipFill>
          <a:blip r:embed="rId2"/>
          <a:srcRect l="51532" t="82634" r="23086" b="5603"/>
          <a:stretch/>
        </p:blipFill>
        <p:spPr>
          <a:xfrm>
            <a:off x="151200" y="4032000"/>
            <a:ext cx="8841960" cy="158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查詢歷史紀錄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/>
                <a:ea typeface="Noto Sans CJK TC Regular"/>
              </a:rPr>
              <a:t>查詢歷史紀錄</a:t>
            </a:r>
            <a:endParaRPr lang="en-US" sz="3200" b="0" strike="noStrike" spc="-1" dirty="0">
              <a:latin typeface="Noto Sans CJK TC Regular"/>
              <a:ea typeface="Noto Sans CJK TC Regular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/>
                <a:ea typeface="Noto Sans CJK TC Regular"/>
              </a:rPr>
              <a:t>git</a:t>
            </a:r>
            <a:r>
              <a:rPr lang="en-US" sz="3200" b="0" strike="noStrike" spc="-1" dirty="0">
                <a:solidFill>
                  <a:srgbClr val="000000"/>
                </a:solidFill>
                <a:latin typeface="Noto Sans CJK TC Regular"/>
                <a:ea typeface="Noto Sans CJK TC Regular"/>
              </a:rPr>
              <a:t> log</a:t>
            </a:r>
            <a:endParaRPr lang="en-US" sz="3200" b="0" strike="noStrike" spc="-1" dirty="0">
              <a:latin typeface="Noto Sans CJK TC Regular"/>
              <a:ea typeface="Noto Sans CJK TC Regular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/>
                <a:ea typeface="Noto Sans CJK TC Regular"/>
              </a:rPr>
              <a:t>限制查詢輸出數量</a:t>
            </a:r>
            <a:endParaRPr lang="en-US" sz="3200" b="0" strike="noStrike" spc="-1" dirty="0">
              <a:latin typeface="Noto Sans CJK TC Regular"/>
              <a:ea typeface="Noto Sans CJK TC Regular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latin typeface="Noto Sans CJK TC Regular"/>
                <a:ea typeface="Noto Sans CJK TC Regular"/>
              </a:rPr>
              <a:t>git</a:t>
            </a:r>
            <a:r>
              <a:rPr lang="en-US" sz="3200" b="0" strike="noStrike" spc="-1" dirty="0">
                <a:solidFill>
                  <a:srgbClr val="000000"/>
                </a:solidFill>
                <a:latin typeface="Noto Sans CJK TC Regular"/>
                <a:ea typeface="Noto Sans CJK TC Regular"/>
              </a:rPr>
              <a:t> log -10</a:t>
            </a:r>
            <a:endParaRPr lang="en-US" sz="3200" b="0" strike="noStrike" spc="-1" dirty="0">
              <a:latin typeface="Noto Sans CJK TC Regular"/>
              <a:ea typeface="Noto Sans CJK TC Regular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Noto Sans CJK TC Regular"/>
                <a:ea typeface="Noto Sans CJK TC Regular"/>
              </a:rPr>
              <a:t> </a:t>
            </a:r>
            <a:endParaRPr lang="en-US" sz="3200" b="0" strike="noStrike" spc="-1" dirty="0">
              <a:latin typeface="Noto Sans CJK TC Regular"/>
              <a:ea typeface="Noto Sans CJK TC Regular"/>
            </a:endParaRPr>
          </a:p>
        </p:txBody>
      </p:sp>
      <p:pic>
        <p:nvPicPr>
          <p:cNvPr id="321" name="圖片 320"/>
          <p:cNvPicPr/>
          <p:nvPr/>
        </p:nvPicPr>
        <p:blipFill>
          <a:blip r:embed="rId2"/>
          <a:srcRect l="51715" t="69941" r="26015" b="5385"/>
          <a:stretch/>
        </p:blipFill>
        <p:spPr>
          <a:xfrm>
            <a:off x="1548360" y="4176000"/>
            <a:ext cx="6047640" cy="259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刪除指令	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457200" y="1604520"/>
            <a:ext cx="8228520" cy="552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Noto Sans CJK TC Regular"/>
              </a:rPr>
              <a:t>刪除後會直接加入狀態裡面</a:t>
            </a:r>
            <a:endParaRPr lang="en-US" sz="3200" b="0" strike="noStrike" spc="-1">
              <a:latin typeface="Noto Sans CJK TC Regular"/>
              <a:ea typeface="Noto Sans CJK TC Regular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Noto Sans CJK TC Regular"/>
              </a:rPr>
              <a:t>刪除工作目錄下實體檔案</a:t>
            </a:r>
            <a:endParaRPr lang="en-US" sz="3200" b="0" strike="noStrike" spc="-1">
              <a:latin typeface="Noto Sans CJK TC Regular"/>
              <a:ea typeface="Noto Sans CJK TC Regular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Noto Sans CJK TC Regular"/>
              </a:rPr>
              <a:t>刪除檔案與空目錄</a:t>
            </a:r>
            <a:endParaRPr lang="en-US" sz="3200" b="0" strike="noStrike" spc="-1">
              <a:latin typeface="Noto Sans CJK TC Regular"/>
              <a:ea typeface="Noto Sans CJK TC Regular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Noto Sans CJK TC Regular"/>
              </a:rPr>
              <a:t>git rm [Path]</a:t>
            </a:r>
            <a:endParaRPr lang="en-US" sz="3200" b="0" strike="noStrike" spc="-1">
              <a:latin typeface="Noto Sans CJK TC Regular"/>
              <a:ea typeface="Noto Sans CJK TC Regular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Noto Sans CJK TC Regular"/>
              </a:rPr>
              <a:t>刪除有檔案或目錄</a:t>
            </a:r>
            <a:endParaRPr lang="en-US" sz="3200" b="0" strike="noStrike" spc="-1">
              <a:latin typeface="Noto Sans CJK TC Regular"/>
              <a:ea typeface="Noto Sans CJK TC Regular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Noto Sans CJK TC Regular"/>
              </a:rPr>
              <a:t>的目錄</a:t>
            </a:r>
            <a:endParaRPr lang="en-US" sz="3200" b="0" strike="noStrike" spc="-1">
              <a:latin typeface="Noto Sans CJK TC Regular"/>
              <a:ea typeface="Noto Sans CJK TC Regular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Noto Sans CJK TC Regular"/>
              </a:rPr>
              <a:t>git rm -r [Path]</a:t>
            </a:r>
            <a:endParaRPr lang="en-US" sz="3200" b="0" strike="noStrike" spc="-1">
              <a:latin typeface="Noto Sans CJK TC Regular"/>
              <a:ea typeface="Noto Sans CJK TC Regular"/>
            </a:endParaRPr>
          </a:p>
        </p:txBody>
      </p:sp>
      <p:pic>
        <p:nvPicPr>
          <p:cNvPr id="324" name="圖片 323"/>
          <p:cNvPicPr/>
          <p:nvPr/>
        </p:nvPicPr>
        <p:blipFill>
          <a:blip r:embed="rId2"/>
          <a:srcRect l="51516" t="52379" r="25884" b="6629"/>
          <a:stretch/>
        </p:blipFill>
        <p:spPr>
          <a:xfrm>
            <a:off x="4248000" y="3384360"/>
            <a:ext cx="4821840" cy="338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0" strike="noStrike" spc="-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檔案更名</a:t>
            </a:r>
          </a:p>
        </p:txBody>
      </p:sp>
      <p:sp>
        <p:nvSpPr>
          <p:cNvPr id="326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更改工作目錄下檔名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直接加入狀態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 mv README.md README2.md</a:t>
            </a:r>
          </a:p>
        </p:txBody>
      </p:sp>
      <p:pic>
        <p:nvPicPr>
          <p:cNvPr id="327" name="圖片 326"/>
          <p:cNvPicPr/>
          <p:nvPr/>
        </p:nvPicPr>
        <p:blipFill>
          <a:blip r:embed="rId2"/>
          <a:srcRect l="51423" t="51737" r="17459" b="10660"/>
          <a:stretch/>
        </p:blipFill>
        <p:spPr>
          <a:xfrm>
            <a:off x="1800360" y="3888360"/>
            <a:ext cx="5543640" cy="259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/>
                <a:ea typeface="Noto Sans CJK TC Regular"/>
              </a:rPr>
              <a:t>前言</a:t>
            </a:r>
            <a:endParaRPr lang="en-US" sz="4400" b="0" strike="noStrike" spc="-1">
              <a:latin typeface="Noto Sans CJK TC Regular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Noto Sans CJK TC Regular"/>
              </a:rPr>
              <a:t>有Subversion、TFS Service等集中式版本控管軟體</a:t>
            </a:r>
            <a:endParaRPr lang="en-US" sz="3200" b="0" strike="noStrike" spc="-1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Noto Sans CJK TC Regular"/>
              </a:rPr>
              <a:t>集中式有簡單、直覺等好處</a:t>
            </a:r>
            <a:endParaRPr lang="en-US" sz="3200" b="0" strike="noStrike" spc="-1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Noto Sans CJK TC Regular"/>
              </a:rPr>
              <a:t>適用於小專案、小組</a:t>
            </a:r>
            <a:endParaRPr lang="en-US" sz="3200" b="0" strike="noStrike" spc="-1">
              <a:latin typeface="Noto Sans CJK TC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0" strike="noStrike" spc="-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檢視工作目錄索引狀態</a:t>
            </a:r>
          </a:p>
        </p:txBody>
      </p:sp>
      <p:sp>
        <p:nvSpPr>
          <p:cNvPr id="329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查看工作目錄索引狀態</a:t>
            </a:r>
            <a:endParaRPr lang="en-US" sz="3200" b="0" strike="noStrike" spc="-1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32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status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精簡查看</a:t>
            </a:r>
            <a:endParaRPr lang="en-US" sz="3200" b="0" strike="noStrike" spc="-1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32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status -s</a:t>
            </a:r>
          </a:p>
        </p:txBody>
      </p:sp>
      <p:pic>
        <p:nvPicPr>
          <p:cNvPr id="330" name="圖片 329"/>
          <p:cNvPicPr/>
          <p:nvPr/>
        </p:nvPicPr>
        <p:blipFill>
          <a:blip r:embed="rId2"/>
          <a:srcRect l="51553" t="66884" r="24087" b="9932"/>
          <a:stretch/>
        </p:blipFill>
        <p:spPr>
          <a:xfrm>
            <a:off x="2736000" y="4392000"/>
            <a:ext cx="6259320" cy="23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0" strike="noStrike" spc="-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重置目前工作目錄最新版</a:t>
            </a:r>
          </a:p>
        </p:txBody>
      </p:sp>
      <p:sp>
        <p:nvSpPr>
          <p:cNvPr id="332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 reset無法將實體檔案救回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還原至最新版輸入以下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 reset --hard</a:t>
            </a:r>
          </a:p>
        </p:txBody>
      </p:sp>
      <p:pic>
        <p:nvPicPr>
          <p:cNvPr id="333" name="圖片 332"/>
          <p:cNvPicPr/>
          <p:nvPr/>
        </p:nvPicPr>
        <p:blipFill>
          <a:blip r:embed="rId2"/>
          <a:srcRect l="51526" t="84597" r="21957" b="7245"/>
          <a:stretch/>
        </p:blipFill>
        <p:spPr>
          <a:xfrm>
            <a:off x="936360" y="4896360"/>
            <a:ext cx="7271640" cy="86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0" strike="noStrike" spc="-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還原檔案</a:t>
            </a:r>
          </a:p>
        </p:txBody>
      </p:sp>
      <p:sp>
        <p:nvSpPr>
          <p:cNvPr id="335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發現改壞了</a:t>
            </a:r>
            <a:endParaRPr lang="en-US" sz="3200" b="0" strike="noStrike" spc="-1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只有某一個檔案</a:t>
            </a:r>
            <a:endParaRPr lang="en-US" sz="3200" b="0" strike="noStrike" spc="-1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同時還原檔案的索引狀態</a:t>
            </a:r>
            <a:endParaRPr lang="en-US" sz="3200" b="0" strike="noStrike" spc="-1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32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checkout master README.md</a:t>
            </a:r>
          </a:p>
        </p:txBody>
      </p:sp>
      <p:pic>
        <p:nvPicPr>
          <p:cNvPr id="336" name="圖片 335"/>
          <p:cNvPicPr/>
          <p:nvPr/>
        </p:nvPicPr>
        <p:blipFill>
          <a:blip r:embed="rId2"/>
          <a:srcRect l="51186" t="60923" b="6515"/>
          <a:stretch/>
        </p:blipFill>
        <p:spPr>
          <a:xfrm>
            <a:off x="343080" y="4572000"/>
            <a:ext cx="8370000" cy="215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0" strike="noStrike" spc="-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今日小結</a:t>
            </a:r>
          </a:p>
        </p:txBody>
      </p:sp>
      <p:sp>
        <p:nvSpPr>
          <p:cNvPr id="338" name="TextShape 2"/>
          <p:cNvSpPr txBox="1"/>
          <p:nvPr/>
        </p:nvSpPr>
        <p:spPr>
          <a:xfrm>
            <a:off x="457200" y="1224000"/>
            <a:ext cx="8229240" cy="547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</a:t>
            </a: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init</a:t>
            </a:r>
            <a:endParaRPr lang="en-US" sz="1100" b="0" strike="noStrike" spc="-1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add .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add app/*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add *.txt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status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status -s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commit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commit -m "</a:t>
            </a: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版本紀錄的說明文字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"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log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log -10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</a:t>
            </a: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rm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'*.txt'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</a:t>
            </a: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rm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'app/*.html'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mv '</a:t>
            </a: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oldname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' '</a:t>
            </a: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newname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'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reset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reset --hard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100" b="0" strike="noStrike" spc="-1" dirty="0" err="1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en-US" sz="1100" b="0" strike="noStrike" spc="-1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checkout master 'filename'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623880" y="1709640"/>
            <a:ext cx="7884720" cy="285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b="0" strike="noStrike" spc="-1" dirty="0" smtClean="0">
                <a:solidFill>
                  <a:srgbClr val="000000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第</a:t>
            </a:r>
            <a:r>
              <a:rPr lang="zh-TW" altLang="en-US" sz="6000" b="0" strike="noStrike" spc="-1" dirty="0" smtClean="0">
                <a:solidFill>
                  <a:srgbClr val="000000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五</a:t>
            </a:r>
            <a:r>
              <a:rPr lang="en-US" sz="6000" b="0" strike="noStrike" spc="-1" dirty="0" smtClean="0">
                <a:solidFill>
                  <a:srgbClr val="000000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天</a:t>
            </a:r>
          </a:p>
          <a:p>
            <a:pPr>
              <a:lnSpc>
                <a:spcPct val="90000"/>
              </a:lnSpc>
            </a:pPr>
            <a:r>
              <a:rPr lang="zh-TW" altLang="en-US" sz="6000" b="0" strike="noStrike" spc="-1" dirty="0" smtClean="0">
                <a:solidFill>
                  <a:srgbClr val="000000"/>
                </a:solidFill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了解儲存庫、工作目錄、物件與索引之間的關係</a:t>
            </a:r>
            <a:endParaRPr lang="en-US" sz="6000" b="0" strike="noStrike" spc="-1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623880" y="4589640"/>
            <a:ext cx="7884720" cy="149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92536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儲存庫</a:t>
            </a:r>
            <a:endParaRPr lang="zh-TW" altLang="en-US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儲存版本的地方</a:t>
            </a:r>
            <a:endParaRPr lang="en-US" altLang="zh-TW" sz="3600" dirty="0" smtClean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r>
              <a:rPr lang="zh-TW" altLang="en-US" sz="36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使用</a:t>
            </a:r>
            <a:r>
              <a:rPr lang="en-US" altLang="zh-TW" sz="3600" dirty="0" err="1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zh-TW" altLang="en-US" sz="36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 </a:t>
            </a:r>
            <a:r>
              <a:rPr lang="en-US" altLang="zh-TW" sz="3600" dirty="0" err="1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init</a:t>
            </a:r>
            <a:r>
              <a:rPr lang="zh-TW" altLang="en-US" sz="36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快速建立</a:t>
            </a:r>
            <a:endParaRPr lang="en-US" altLang="zh-TW" sz="3600" dirty="0" smtClean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r>
              <a:rPr lang="zh-TW" altLang="en-US" sz="36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建立後會產生</a:t>
            </a:r>
            <a:r>
              <a:rPr lang="en-US" altLang="zh-TW" sz="36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.</a:t>
            </a:r>
            <a:r>
              <a:rPr lang="en-US" altLang="zh-TW" sz="3600" dirty="0" err="1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zh-TW" altLang="en-US" sz="36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資料夾</a:t>
            </a:r>
            <a:endParaRPr lang="en-US" altLang="zh-TW" sz="3600" dirty="0" smtClean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r>
              <a:rPr lang="en-US" altLang="zh-TW" sz="3600" dirty="0" err="1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Git</a:t>
            </a:r>
            <a:r>
              <a:rPr lang="zh-TW" altLang="en-US" sz="36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所有版本都會放入</a:t>
            </a:r>
            <a:r>
              <a:rPr lang="zh-TW" altLang="en-US" sz="36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此</a:t>
            </a:r>
          </a:p>
        </p:txBody>
      </p:sp>
    </p:spTree>
    <p:extLst>
      <p:ext uri="{BB962C8B-B14F-4D97-AF65-F5344CB8AC3E}">
        <p14:creationId xmlns:p14="http://schemas.microsoft.com/office/powerpoint/2010/main" val="983759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工作目錄</a:t>
            </a:r>
            <a:endParaRPr lang="zh-TW" altLang="en-US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/>
          </p:nvPr>
        </p:nvSpPr>
        <p:spPr>
          <a:xfrm>
            <a:off x="457200" y="1604519"/>
            <a:ext cx="8229240" cy="4951555"/>
          </a:xfrm>
        </p:spPr>
        <p:txBody>
          <a:bodyPr>
            <a:normAutofit/>
          </a:bodyPr>
          <a:lstStyle/>
          <a:p>
            <a:r>
              <a:rPr lang="zh-TW" altLang="en-US" sz="36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用於開發時</a:t>
            </a:r>
            <a:endParaRPr lang="en-US" altLang="zh-TW" sz="3600" dirty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457200" lvl="1" indent="0">
              <a:buNone/>
            </a:pPr>
            <a:r>
              <a:rPr lang="zh-TW" altLang="en-US" sz="32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編輯</a:t>
            </a:r>
            <a:endParaRPr lang="en-US" altLang="zh-TW" sz="3200" dirty="0" smtClean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457200" lvl="1" indent="0">
              <a:buNone/>
            </a:pPr>
            <a:r>
              <a:rPr lang="zh-TW" altLang="en-US" sz="32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修改</a:t>
            </a:r>
            <a:endParaRPr lang="en-US" altLang="zh-TW" sz="3200" dirty="0" smtClean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457200" lvl="1" indent="0">
              <a:buNone/>
            </a:pPr>
            <a:r>
              <a:rPr lang="zh-TW" altLang="en-US" sz="32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刪除</a:t>
            </a:r>
            <a:endParaRPr lang="en-US" altLang="zh-TW" sz="3200" dirty="0" smtClean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457200" lvl="1" indent="0">
              <a:buNone/>
            </a:pPr>
            <a:r>
              <a:rPr lang="zh-TW" altLang="en-US" sz="32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更名</a:t>
            </a:r>
            <a:endParaRPr lang="en-US" altLang="zh-TW" sz="3200" dirty="0" smtClean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457200" lvl="1" indent="0">
              <a:buNone/>
            </a:pPr>
            <a:r>
              <a:rPr lang="en-US" altLang="zh-TW" sz="32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…</a:t>
            </a:r>
          </a:p>
          <a:p>
            <a:pPr marL="457200" lvl="1" indent="0">
              <a:buNone/>
            </a:pPr>
            <a:endParaRPr lang="en-US" altLang="zh-TW" sz="2800" dirty="0" smtClean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r>
              <a:rPr lang="zh-TW" altLang="en-US" sz="36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切換分支</a:t>
            </a:r>
            <a:endParaRPr lang="en-US" altLang="zh-TW" sz="3600" dirty="0" smtClean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r>
              <a:rPr lang="zh-TW" altLang="en-US" sz="36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保持乾淨是基本原則</a:t>
            </a:r>
            <a:endParaRPr lang="en-US" altLang="zh-TW" sz="3600" dirty="0" smtClean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5707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資料</a:t>
            </a:r>
            <a:r>
              <a:rPr lang="zh-TW" altLang="en-US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結構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/>
          </p:nvPr>
        </p:nvSpPr>
        <p:spPr>
          <a:xfrm>
            <a:off x="457200" y="1604519"/>
            <a:ext cx="8229240" cy="4951555"/>
          </a:xfrm>
        </p:spPr>
        <p:txBody>
          <a:bodyPr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物件與索引</a:t>
            </a:r>
            <a:endParaRPr lang="en-US" altLang="zh-TW" sz="3600" dirty="0" smtClean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物件</a:t>
            </a:r>
            <a:endParaRPr lang="en-US" altLang="zh-TW" sz="3600" dirty="0" smtClean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r>
              <a:rPr lang="en-US" altLang="zh-TW" sz="32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	</a:t>
            </a:r>
            <a:r>
              <a:rPr lang="zh-TW" altLang="en-US" sz="32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保存檔案與版本記錄</a:t>
            </a:r>
            <a:endParaRPr lang="en-US" altLang="zh-TW" sz="3200" dirty="0" smtClean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endParaRPr lang="en-US" altLang="zh-TW" sz="3200" dirty="0" smtClean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36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索</a:t>
            </a:r>
            <a:r>
              <a:rPr lang="zh-TW" altLang="en-US" sz="3600" dirty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引</a:t>
            </a:r>
            <a:endParaRPr lang="en-US" altLang="zh-TW" sz="3600" dirty="0" smtClean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  <a:p>
            <a:pPr lvl="4"/>
            <a:r>
              <a:rPr lang="en-US" altLang="zh-TW" sz="36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	</a:t>
            </a:r>
            <a:r>
              <a:rPr lang="zh-TW" altLang="en-US" sz="3200" dirty="0" smtClean="0">
                <a:latin typeface="Noto Sans CJK TC Regular" panose="020B0500000000000000" pitchFamily="34" charset="-120"/>
                <a:ea typeface="Noto Sans CJK TC Regular" panose="020B0500000000000000" pitchFamily="34" charset="-120"/>
              </a:rPr>
              <a:t>保存當下要進版本庫之前的目錄狀態</a:t>
            </a:r>
            <a:endParaRPr lang="en-US" altLang="zh-TW" sz="3600" dirty="0" smtClean="0">
              <a:latin typeface="Noto Sans CJK TC Regular" panose="020B0500000000000000" pitchFamily="34" charset="-120"/>
              <a:ea typeface="Noto Sans CJK TC Regula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6782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457200" y="273600"/>
            <a:ext cx="8227800" cy="530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/>
                <a:ea typeface="Noto Sans CJK TC Regular"/>
              </a:rPr>
              <a:t>為何而用?</a:t>
            </a:r>
            <a:endParaRPr lang="en-US" sz="4400" b="0" strike="noStrike" spc="-1">
              <a:latin typeface="Noto Sans CJK TC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Noto Sans CJK TC Regular"/>
              </a:rPr>
              <a:t>多人使用</a:t>
            </a:r>
            <a:endParaRPr lang="en-US" sz="3200" b="0" strike="noStrike" spc="-1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Noto Sans CJK TC Regular"/>
              </a:rPr>
              <a:t>大型專案</a:t>
            </a:r>
            <a:endParaRPr lang="en-US" sz="3200" b="0" strike="noStrike" spc="-1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Noto Sans CJK TC Regular"/>
              </a:rPr>
              <a:t>強大</a:t>
            </a:r>
            <a:endParaRPr lang="en-US" sz="3200" b="0" strike="noStrike" spc="-1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Noto Sans CJK TC Regular"/>
              </a:rPr>
              <a:t>好玩</a:t>
            </a:r>
            <a:endParaRPr lang="en-US" sz="3200" b="0" strike="noStrike" spc="-1">
              <a:latin typeface="Noto Sans CJK TC Regular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Noto Sans CJK TC Regular"/>
              </a:rPr>
              <a:t>新鮮</a:t>
            </a:r>
            <a:endParaRPr lang="en-US" sz="3200" b="0" strike="noStrike" spc="-1">
              <a:latin typeface="Noto Sans CJK TC Regular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前言</a:t>
            </a:r>
            <a:endParaRPr lang="en-US" sz="4400" b="0" strike="noStrike" spc="-1">
              <a:latin typeface="Noto Sans CJK TC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目的</a:t>
            </a:r>
            <a:endParaRPr lang="en-US" sz="4400" b="0" strike="noStrike" spc="-1">
              <a:latin typeface="Noto Sans CJK TC Regular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認識Git</a:t>
            </a:r>
            <a:endParaRPr lang="en-US" sz="3200" b="0" strike="noStrike" spc="-1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學習觀念</a:t>
            </a:r>
            <a:endParaRPr lang="en-US" sz="3200" b="0" strike="noStrike" spc="-1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探討概念與細節</a:t>
            </a:r>
            <a:endParaRPr lang="en-US" sz="3200" b="0" strike="noStrike" spc="-1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Noto Sans CJK TC Regular"/>
              </a:rPr>
              <a:t>體會強大與魅力</a:t>
            </a:r>
            <a:endParaRPr lang="en-US" sz="3200" b="0" strike="noStrike" spc="-1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熟練於實務開發工作</a:t>
            </a:r>
            <a:endParaRPr lang="en-US" sz="3200" b="0" strike="noStrike" spc="-1">
              <a:latin typeface="Noto Sans CJK TC Regular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3200" b="0" strike="noStrike" spc="-1">
              <a:latin typeface="Noto Sans CJK TC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從30天中學到</a:t>
            </a:r>
            <a:endParaRPr lang="en-US" sz="4400" b="0" strike="noStrike" spc="-1">
              <a:latin typeface="Noto Sans CJK TC Regular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擁有Git觀念</a:t>
            </a:r>
            <a:endParaRPr lang="en-US" sz="3200" b="0" strike="noStrike" spc="-1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了解合併與分支</a:t>
            </a:r>
            <a:endParaRPr lang="en-US" sz="3200" b="0" strike="noStrike" spc="-1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解決衝突</a:t>
            </a:r>
            <a:endParaRPr lang="en-US" sz="3200" b="0" strike="noStrike" spc="-1">
              <a:latin typeface="Noto Sans CJK TC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如何學習</a:t>
            </a:r>
            <a:endParaRPr lang="en-US" sz="4400" b="0" strike="noStrike" spc="-1">
              <a:latin typeface="Noto Sans CJK TC Regular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擁有Git觀念-透過指令</a:t>
            </a:r>
            <a:endParaRPr lang="en-US" sz="3200" b="0" strike="noStrike" spc="-1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使用GUI工具</a:t>
            </a:r>
            <a:endParaRPr lang="en-US" sz="3200" b="0" strike="noStrike" spc="-1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多人一起學</a:t>
            </a:r>
            <a:endParaRPr lang="en-US" sz="3200" b="0" strike="noStrike" spc="-1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實際使用</a:t>
            </a:r>
            <a:endParaRPr lang="en-US" sz="3200" b="0" strike="noStrike" spc="-1">
              <a:latin typeface="Noto Sans CJK TC Regular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有先遣隊</a:t>
            </a:r>
            <a:endParaRPr lang="en-US" sz="3200" b="0" strike="noStrike" spc="-1">
              <a:latin typeface="Noto Sans CJK TC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628560" y="365040"/>
            <a:ext cx="7884720" cy="13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Noto Sans CJK TC Regular"/>
                <a:ea typeface="DejaVu Sans"/>
              </a:rPr>
              <a:t>歷史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628560" y="1825560"/>
            <a:ext cx="788472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</TotalTime>
  <Words>442</Words>
  <Application>Microsoft Office PowerPoint</Application>
  <PresentationFormat>如螢幕大小 (4:3)</PresentationFormat>
  <Paragraphs>183</Paragraphs>
  <Slides>37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7</vt:i4>
      </vt:variant>
      <vt:variant>
        <vt:lpstr>投影片標題</vt:lpstr>
      </vt:variant>
      <vt:variant>
        <vt:i4>37</vt:i4>
      </vt:variant>
    </vt:vector>
  </HeadingPairs>
  <TitlesOfParts>
    <vt:vector size="51" baseType="lpstr">
      <vt:lpstr>Noto Sans CJK TC Regular</vt:lpstr>
      <vt:lpstr>新細明體</vt:lpstr>
      <vt:lpstr>Arial</vt:lpstr>
      <vt:lpstr>Calibri</vt:lpstr>
      <vt:lpstr>DejaVu Sans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儲存庫</vt:lpstr>
      <vt:lpstr>工作目錄</vt:lpstr>
      <vt:lpstr>資料結構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subject/>
  <dc:creator>user</dc:creator>
  <dc:description/>
  <cp:lastModifiedBy>tsvs1</cp:lastModifiedBy>
  <cp:revision>28</cp:revision>
  <dcterms:created xsi:type="dcterms:W3CDTF">2019-01-03T03:34:31Z</dcterms:created>
  <dcterms:modified xsi:type="dcterms:W3CDTF">2019-01-09T02:29:40Z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如螢幕大小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